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0"/>
  </p:handoutMasterIdLst>
  <p:sldIdLst>
    <p:sldId id="256" r:id="rId2"/>
    <p:sldId id="271" r:id="rId3"/>
    <p:sldId id="272" r:id="rId4"/>
    <p:sldId id="274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73" r:id="rId13"/>
    <p:sldId id="264" r:id="rId14"/>
    <p:sldId id="265" r:id="rId15"/>
    <p:sldId id="266" r:id="rId16"/>
    <p:sldId id="267" r:id="rId17"/>
    <p:sldId id="268" r:id="rId18"/>
    <p:sldId id="269" r:id="rId19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9780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40B41211-4315-412B-8BA1-DAA053E457E5}" type="datetimeFigureOut">
              <a:rPr lang="en-US" smtClean="0"/>
              <a:t>2/2/2015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7"/>
            <a:ext cx="3066733" cy="469779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2BC02BF1-77D7-470C-97A3-565DF42D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271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8FE8927-FE54-49F3-A1BA-B393F235A7AC}" type="datetimeFigureOut">
              <a:rPr lang="en-US" smtClean="0"/>
              <a:pPr/>
              <a:t>2/2/2015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C6F6471-EF6E-4A9E-970D-0782469DE76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Forces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12 sections 1 and 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Free fall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Falling objects are being pulled on by the Earth’s gravity; they accelerate toward the Earth</a:t>
            </a:r>
          </a:p>
          <a:p>
            <a:r>
              <a:rPr lang="en-US" dirty="0" smtClean="0"/>
              <a:t>Acceleration of gravity is 9.8 m/s</a:t>
            </a:r>
            <a:r>
              <a:rPr lang="en-US" baseline="30000" dirty="0" smtClean="0"/>
              <a:t>2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Air resistance- </a:t>
            </a:r>
            <a:r>
              <a:rPr lang="en-US" dirty="0" smtClean="0"/>
              <a:t>fluid friction acting on falling objects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Terminal velocity- </a:t>
            </a:r>
            <a:r>
              <a:rPr lang="en-US" dirty="0" smtClean="0"/>
              <a:t>constant velocity of a falling object when air resistance equals force of gravity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Projectile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Objects that are launched with some horizontal velocity are </a:t>
            </a:r>
            <a:r>
              <a:rPr lang="en-US" dirty="0" smtClean="0">
                <a:solidFill>
                  <a:srgbClr val="00B0F0"/>
                </a:solidFill>
              </a:rPr>
              <a:t>projectiles</a:t>
            </a:r>
          </a:p>
          <a:p>
            <a:r>
              <a:rPr lang="en-US" dirty="0" smtClean="0"/>
              <a:t>Have a curved path</a:t>
            </a:r>
          </a:p>
          <a:p>
            <a:r>
              <a:rPr lang="en-US" dirty="0" smtClean="0"/>
              <a:t>Air resistance and gravity are the only forces acting on a projectile once it is launched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2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447800"/>
            <a:ext cx="7638288" cy="4800600"/>
          </a:xfrm>
        </p:spPr>
        <p:txBody>
          <a:bodyPr/>
          <a:lstStyle/>
          <a:p>
            <a:r>
              <a:rPr lang="en-US" dirty="0" smtClean="0"/>
              <a:t>What is Newton’s 1</a:t>
            </a:r>
            <a:r>
              <a:rPr lang="en-US" baseline="30000" dirty="0" smtClean="0"/>
              <a:t>st</a:t>
            </a:r>
            <a:r>
              <a:rPr lang="en-US" dirty="0" smtClean="0"/>
              <a:t> law of motion? How does it relate to inertia?</a:t>
            </a:r>
          </a:p>
          <a:p>
            <a:r>
              <a:rPr lang="en-US" dirty="0" smtClean="0"/>
              <a:t>What is Newton’s 2</a:t>
            </a:r>
            <a:r>
              <a:rPr lang="en-US" baseline="30000" dirty="0" smtClean="0"/>
              <a:t>nd</a:t>
            </a:r>
            <a:r>
              <a:rPr lang="en-US" dirty="0" smtClean="0"/>
              <a:t> law of motion? How can is be used to calculate acceleration, force, and mass?</a:t>
            </a:r>
          </a:p>
          <a:p>
            <a:r>
              <a:rPr lang="en-US" dirty="0" smtClean="0"/>
              <a:t>How are mass and weight related?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Aristotle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Ancient Greek scientist and philosopher</a:t>
            </a:r>
          </a:p>
          <a:p>
            <a:r>
              <a:rPr lang="en-US" dirty="0" smtClean="0"/>
              <a:t>Had incorrect ideas about force that held back the study of motion for thousands of years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Galileo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Italian scientist who used experimentation to study the world around him</a:t>
            </a:r>
          </a:p>
          <a:p>
            <a:r>
              <a:rPr lang="en-US" dirty="0" smtClean="0"/>
              <a:t>Theorized that objects would move indefinitely if not subjected to forces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Sir Isaac Newton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British scientist</a:t>
            </a:r>
          </a:p>
          <a:p>
            <a:r>
              <a:rPr lang="en-US" dirty="0" smtClean="0"/>
              <a:t>Built on work of Galileo</a:t>
            </a:r>
          </a:p>
          <a:p>
            <a:r>
              <a:rPr lang="en-US" dirty="0" smtClean="0"/>
              <a:t>Defined mass and force</a:t>
            </a:r>
          </a:p>
          <a:p>
            <a:r>
              <a:rPr lang="en-US" dirty="0" smtClean="0"/>
              <a:t>Introduced his three laws of motion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Law of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States that the state of motion of an object does not change as long as the net force acting on the object is zero</a:t>
            </a:r>
          </a:p>
          <a:p>
            <a:r>
              <a:rPr lang="en-US" dirty="0" smtClean="0"/>
              <a:t>Also called the principle of inertia</a:t>
            </a:r>
          </a:p>
          <a:p>
            <a:r>
              <a:rPr lang="en-US" dirty="0" smtClean="0"/>
              <a:t>Inertia- the tendency of an object to resist changes in its state of motion</a:t>
            </a:r>
          </a:p>
          <a:p>
            <a:r>
              <a:rPr lang="en-US" dirty="0" smtClean="0"/>
              <a:t>A moving object will keep moving unless acted on by a force; an object that is not moving will continue to be at rest unless acted on by a force 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Law of Motion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acceleration of an object is equal to the net force on the object divided by the mass of the object</a:t>
            </a:r>
          </a:p>
          <a:p>
            <a:r>
              <a:rPr lang="en-US" dirty="0" smtClean="0"/>
              <a:t>a = F/m</a:t>
            </a:r>
          </a:p>
          <a:p>
            <a:r>
              <a:rPr lang="en-US" dirty="0" smtClean="0"/>
              <a:t>More commonly written as F = ma</a:t>
            </a:r>
          </a:p>
          <a:p>
            <a:r>
              <a:rPr lang="en-US" dirty="0" smtClean="0"/>
              <a:t>See example and practice p. 367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Weight and mass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Mass is the amount of matter in an object and does not change as gravity changes</a:t>
            </a:r>
          </a:p>
          <a:p>
            <a:r>
              <a:rPr lang="en-US" dirty="0" smtClean="0"/>
              <a:t>Weight is a measure of the gravitational force acting on an object</a:t>
            </a:r>
          </a:p>
          <a:p>
            <a:pPr lvl="1"/>
            <a:r>
              <a:rPr lang="en-US" dirty="0" smtClean="0"/>
              <a:t>Weight changes with changes in gravity</a:t>
            </a:r>
          </a:p>
          <a:p>
            <a:pPr lvl="1"/>
            <a:r>
              <a:rPr lang="en-US" dirty="0" smtClean="0"/>
              <a:t>A person weighing 100 kg on Earth would weigh 16.7 kg on the moon due to the moon’s lower gravity</a:t>
            </a:r>
          </a:p>
          <a:p>
            <a:pPr lvl="1"/>
            <a:r>
              <a:rPr lang="en-US" dirty="0" smtClean="0"/>
              <a:t>W = mg</a:t>
            </a:r>
          </a:p>
          <a:p>
            <a:pPr lvl="2"/>
            <a:r>
              <a:rPr lang="en-US" dirty="0" smtClean="0"/>
              <a:t> W= weight,  m = mass,  g = acceleration of gravity which is 9.8 m/s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 1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some examples of force?</a:t>
            </a:r>
          </a:p>
          <a:p>
            <a:r>
              <a:rPr lang="en-US" dirty="0" smtClean="0"/>
              <a:t>What SI units are used to measure force?</a:t>
            </a:r>
          </a:p>
          <a:p>
            <a:r>
              <a:rPr lang="en-US" dirty="0" smtClean="0"/>
              <a:t>How does an unbalanced force affect an object’s motion?</a:t>
            </a:r>
          </a:p>
          <a:p>
            <a:r>
              <a:rPr lang="en-US" dirty="0" smtClean="0"/>
              <a:t>How does a balanced force affect an object motion?</a:t>
            </a:r>
          </a:p>
          <a:p>
            <a:r>
              <a:rPr lang="en-US" dirty="0" smtClean="0"/>
              <a:t>How are the 4 types of friction alike? Different?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are falling objects affected by Earth’s gravity and air resistance?</a:t>
            </a:r>
          </a:p>
          <a:p>
            <a:r>
              <a:rPr lang="en-US" dirty="0" smtClean="0"/>
              <a:t>How would you describe the path of a projectile?</a:t>
            </a:r>
          </a:p>
          <a:p>
            <a:r>
              <a:rPr lang="en-US" dirty="0" smtClean="0"/>
              <a:t>What forces produce projectile motion?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wind 1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1808977"/>
            <a:ext cx="3352800" cy="2479273"/>
          </a:xfrm>
        </p:spPr>
      </p:pic>
      <p:pic>
        <p:nvPicPr>
          <p:cNvPr id="5" name="Picture 4" descr="wind 2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10200" y="3086912"/>
            <a:ext cx="3228695" cy="2953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00B0F0"/>
                </a:solidFill>
              </a:rPr>
              <a:t>force</a:t>
            </a:r>
            <a:r>
              <a:rPr lang="en-US" dirty="0" smtClean="0"/>
              <a:t> is a push or pull that acts on an object</a:t>
            </a:r>
          </a:p>
          <a:p>
            <a:r>
              <a:rPr lang="en-US" dirty="0" smtClean="0"/>
              <a:t>Is a vector- has magnitude and direction</a:t>
            </a:r>
          </a:p>
          <a:p>
            <a:r>
              <a:rPr lang="en-US" dirty="0" smtClean="0"/>
              <a:t>Causes resting objects to move, and moving objects to accelerate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What does that mean, they accelerate?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Newton, 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SI unit of force</a:t>
            </a:r>
          </a:p>
          <a:p>
            <a:r>
              <a:rPr lang="en-US" dirty="0" smtClean="0"/>
              <a:t>Equal to 1 kilogram meter per second squared</a:t>
            </a:r>
          </a:p>
          <a:p>
            <a:r>
              <a:rPr lang="en-US" dirty="0" smtClean="0"/>
              <a:t>1 N = 1 </a:t>
            </a:r>
            <a:r>
              <a:rPr lang="en-US" dirty="0" err="1" smtClean="0"/>
              <a:t>kg</a:t>
            </a:r>
            <a:r>
              <a:rPr lang="en-US" dirty="0" err="1" smtClean="0">
                <a:latin typeface="Lucida Sans Unicode"/>
                <a:cs typeface="Lucida Sans Unicode"/>
              </a:rPr>
              <a:t>∙m</a:t>
            </a:r>
            <a:r>
              <a:rPr lang="en-US" dirty="0" smtClean="0">
                <a:latin typeface="Lucida Sans Unicode"/>
                <a:cs typeface="Lucida Sans Unicode"/>
              </a:rPr>
              <a:t>/s</a:t>
            </a:r>
            <a:r>
              <a:rPr lang="en-US" baseline="30000" dirty="0" smtClean="0">
                <a:latin typeface="Lucida Sans Unicode"/>
                <a:cs typeface="Lucida Sans Unicode"/>
              </a:rPr>
              <a:t>2</a:t>
            </a:r>
            <a:endParaRPr lang="en-US" baseline="30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Combining </a:t>
            </a:r>
            <a:r>
              <a:rPr lang="en-US" dirty="0" smtClean="0"/>
              <a:t>forces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Net force </a:t>
            </a:r>
            <a:r>
              <a:rPr lang="en-US" dirty="0" smtClean="0"/>
              <a:t>is the final overall force acting on an object after all force vectors have been combined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Balanced force- </a:t>
            </a:r>
            <a:r>
              <a:rPr lang="en-US" dirty="0" smtClean="0"/>
              <a:t>the net force equals zero, the object’s motion doesn’t change</a:t>
            </a:r>
          </a:p>
          <a:p>
            <a:r>
              <a:rPr lang="en-US" dirty="0" smtClean="0">
                <a:solidFill>
                  <a:srgbClr val="00B0F0"/>
                </a:solidFill>
              </a:rPr>
              <a:t>Unbalanced force- </a:t>
            </a:r>
            <a:r>
              <a:rPr lang="en-US" dirty="0" smtClean="0"/>
              <a:t>net force</a:t>
            </a:r>
            <a:r>
              <a:rPr lang="en-US" b="1" dirty="0" smtClean="0"/>
              <a:t> </a:t>
            </a:r>
            <a:r>
              <a:rPr lang="en-US" b="1" dirty="0" smtClean="0">
                <a:latin typeface="Lucida Sans Unicode"/>
                <a:cs typeface="Lucida Sans Unicode"/>
              </a:rPr>
              <a:t>≠ </a:t>
            </a:r>
            <a:r>
              <a:rPr lang="en-US" sz="2800" dirty="0" smtClean="0">
                <a:latin typeface="Lucida Sans Unicode"/>
                <a:cs typeface="Lucida Sans Unicode"/>
              </a:rPr>
              <a:t>0, the object accelerates in the direction of the net force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Friction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Force that opposes motion between touching surfaces</a:t>
            </a:r>
          </a:p>
          <a:p>
            <a:r>
              <a:rPr lang="en-US" dirty="0" smtClean="0"/>
              <a:t>Four types of friction: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Static</a:t>
            </a:r>
            <a:r>
              <a:rPr lang="en-US" dirty="0" smtClean="0"/>
              <a:t>- acts on objects that are not moving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Sliding</a:t>
            </a:r>
            <a:r>
              <a:rPr lang="en-US" dirty="0" smtClean="0"/>
              <a:t>- acts between objects whose surfaces are sliding past one another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Rolling</a:t>
            </a:r>
            <a:r>
              <a:rPr lang="en-US" dirty="0" smtClean="0"/>
              <a:t>- acts on rolling objects</a:t>
            </a:r>
          </a:p>
          <a:p>
            <a:pPr lvl="1"/>
            <a:r>
              <a:rPr lang="en-US" dirty="0" smtClean="0">
                <a:solidFill>
                  <a:srgbClr val="00B0F0"/>
                </a:solidFill>
              </a:rPr>
              <a:t>Fluid</a:t>
            </a:r>
            <a:r>
              <a:rPr lang="en-US" dirty="0" smtClean="0"/>
              <a:t>- acts on objects moving through a fluid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Gravity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Attractive force between all objects with mass</a:t>
            </a:r>
          </a:p>
          <a:p>
            <a:r>
              <a:rPr lang="en-US" dirty="0" smtClean="0"/>
              <a:t>The greater the mass, the greater gravity the object has</a:t>
            </a:r>
          </a:p>
          <a:p>
            <a:r>
              <a:rPr lang="en-US" dirty="0" smtClean="0"/>
              <a:t>Distance affects how much force an objects gravity acts on another object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240</TotalTime>
  <Words>663</Words>
  <Application>Microsoft Office PowerPoint</Application>
  <PresentationFormat>On-screen Show (4:3)</PresentationFormat>
  <Paragraphs>76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Calibri</vt:lpstr>
      <vt:lpstr>Gill Sans MT</vt:lpstr>
      <vt:lpstr>Lucida Sans Unicode</vt:lpstr>
      <vt:lpstr>Verdana</vt:lpstr>
      <vt:lpstr>Wingdings 2</vt:lpstr>
      <vt:lpstr>Solstice</vt:lpstr>
      <vt:lpstr>Forces</vt:lpstr>
      <vt:lpstr>Section 1 Objectives</vt:lpstr>
      <vt:lpstr>PowerPoint Presentation</vt:lpstr>
      <vt:lpstr>PowerPoint Presentation</vt:lpstr>
      <vt:lpstr>Force </vt:lpstr>
      <vt:lpstr>Newton, N</vt:lpstr>
      <vt:lpstr>Combining forces</vt:lpstr>
      <vt:lpstr>Friction </vt:lpstr>
      <vt:lpstr>Gravity </vt:lpstr>
      <vt:lpstr>Free fall</vt:lpstr>
      <vt:lpstr>Projectile motion</vt:lpstr>
      <vt:lpstr>Section 2 objectives</vt:lpstr>
      <vt:lpstr>Aristotle </vt:lpstr>
      <vt:lpstr>Galileo</vt:lpstr>
      <vt:lpstr>Sir Isaac Newton </vt:lpstr>
      <vt:lpstr>1st Law of Motion</vt:lpstr>
      <vt:lpstr>2nd Law of Motion</vt:lpstr>
      <vt:lpstr>Weight and mass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Forces</dc:title>
  <dc:creator>jfarris</dc:creator>
  <cp:lastModifiedBy>Jill Farris</cp:lastModifiedBy>
  <cp:revision>12</cp:revision>
  <cp:lastPrinted>2015-02-02T16:52:49Z</cp:lastPrinted>
  <dcterms:created xsi:type="dcterms:W3CDTF">2011-09-01T12:13:11Z</dcterms:created>
  <dcterms:modified xsi:type="dcterms:W3CDTF">2015-02-02T16:53:17Z</dcterms:modified>
</cp:coreProperties>
</file>